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21"/>
  </p:notesMasterIdLst>
  <p:handoutMasterIdLst>
    <p:handoutMasterId r:id="rId122"/>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700" r:id="rId27"/>
    <p:sldId id="1701" r:id="rId28"/>
    <p:sldId id="1658" r:id="rId29"/>
    <p:sldId id="1698" r:id="rId30"/>
    <p:sldId id="948" r:id="rId31"/>
    <p:sldId id="793" r:id="rId32"/>
    <p:sldId id="990" r:id="rId33"/>
    <p:sldId id="984" r:id="rId34"/>
    <p:sldId id="985" r:id="rId35"/>
    <p:sldId id="986" r:id="rId36"/>
    <p:sldId id="987" r:id="rId37"/>
    <p:sldId id="988" r:id="rId38"/>
    <p:sldId id="1673" r:id="rId39"/>
    <p:sldId id="872" r:id="rId40"/>
    <p:sldId id="1000" r:id="rId41"/>
    <p:sldId id="1689" r:id="rId42"/>
    <p:sldId id="1001" r:id="rId43"/>
    <p:sldId id="1003" r:id="rId44"/>
    <p:sldId id="1004" r:id="rId45"/>
    <p:sldId id="1005" r:id="rId46"/>
    <p:sldId id="1009" r:id="rId47"/>
    <p:sldId id="1002" r:id="rId48"/>
    <p:sldId id="949" r:id="rId49"/>
    <p:sldId id="999" r:id="rId50"/>
    <p:sldId id="1674" r:id="rId51"/>
    <p:sldId id="1059" r:id="rId52"/>
    <p:sldId id="1656" r:id="rId53"/>
    <p:sldId id="1045" r:id="rId54"/>
    <p:sldId id="1659" r:id="rId55"/>
    <p:sldId id="1018" r:id="rId56"/>
    <p:sldId id="1020" r:id="rId57"/>
    <p:sldId id="1015" r:id="rId58"/>
    <p:sldId id="1016" r:id="rId59"/>
    <p:sldId id="1017" r:id="rId60"/>
    <p:sldId id="1677" r:id="rId61"/>
    <p:sldId id="1688" r:id="rId62"/>
    <p:sldId id="1675" r:id="rId63"/>
    <p:sldId id="1671" r:id="rId64"/>
    <p:sldId id="1647" r:id="rId65"/>
    <p:sldId id="1678" r:id="rId66"/>
    <p:sldId id="1679" r:id="rId67"/>
    <p:sldId id="1680" r:id="rId68"/>
    <p:sldId id="1681" r:id="rId69"/>
    <p:sldId id="1683" r:id="rId70"/>
    <p:sldId id="1684" r:id="rId71"/>
    <p:sldId id="1685" r:id="rId72"/>
    <p:sldId id="1648" r:id="rId73"/>
    <p:sldId id="1686" r:id="rId74"/>
    <p:sldId id="950" r:id="rId75"/>
    <p:sldId id="933" r:id="rId76"/>
    <p:sldId id="934" r:id="rId77"/>
    <p:sldId id="951" r:id="rId78"/>
    <p:sldId id="822" r:id="rId79"/>
    <p:sldId id="1687" r:id="rId80"/>
    <p:sldId id="1049" r:id="rId81"/>
    <p:sldId id="981" r:id="rId82"/>
    <p:sldId id="1047" r:id="rId83"/>
    <p:sldId id="1645" r:id="rId84"/>
    <p:sldId id="995" r:id="rId85"/>
    <p:sldId id="1660" r:id="rId86"/>
    <p:sldId id="1064" r:id="rId87"/>
    <p:sldId id="928" r:id="rId88"/>
    <p:sldId id="972" r:id="rId89"/>
    <p:sldId id="379" r:id="rId90"/>
    <p:sldId id="992" r:id="rId91"/>
    <p:sldId id="1642" r:id="rId92"/>
    <p:sldId id="1649" r:id="rId93"/>
    <p:sldId id="1643" r:id="rId94"/>
    <p:sldId id="1032" r:id="rId95"/>
    <p:sldId id="1699" r:id="rId96"/>
    <p:sldId id="903" r:id="rId97"/>
    <p:sldId id="953" r:id="rId98"/>
    <p:sldId id="1628" r:id="rId99"/>
    <p:sldId id="1629" r:id="rId100"/>
    <p:sldId id="856" r:id="rId101"/>
    <p:sldId id="1662" r:id="rId102"/>
    <p:sldId id="1663" r:id="rId103"/>
    <p:sldId id="1690" r:id="rId104"/>
    <p:sldId id="755" r:id="rId105"/>
    <p:sldId id="765" r:id="rId106"/>
    <p:sldId id="761" r:id="rId107"/>
    <p:sldId id="763" r:id="rId108"/>
    <p:sldId id="1664" r:id="rId109"/>
    <p:sldId id="760" r:id="rId110"/>
    <p:sldId id="1652" r:id="rId111"/>
    <p:sldId id="1050" r:id="rId112"/>
    <p:sldId id="1048" r:id="rId113"/>
    <p:sldId id="1053" r:id="rId114"/>
    <p:sldId id="411" r:id="rId115"/>
    <p:sldId id="1665" r:id="rId116"/>
    <p:sldId id="989" r:id="rId117"/>
    <p:sldId id="994" r:id="rId118"/>
    <p:sldId id="979" r:id="rId119"/>
    <p:sldId id="256" r:id="rId1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 id="1699"/>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63" d="100"/>
          <a:sy n="63" d="100"/>
        </p:scale>
        <p:origin x="804" y="56"/>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presProps" Target="pres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13/06/2025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13/06/2025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23</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32</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41</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42</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45</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48</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56</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67</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70</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79</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90</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110</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6/13/2025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6/13/2025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6/13/2025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0.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ondemand.hpc.kuleuven.b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hyperlink" Target="https://docs.vscentrum.be/leuven/services/openondemand.html#jupyter-lab"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98.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image" Target="../media/image105.jpeg"/><Relationship Id="rId7" Type="http://schemas.openxmlformats.org/officeDocument/2006/relationships/oleObject" Target="../embeddings/oleObject1.bin"/><Relationship Id="rId12" Type="http://schemas.openxmlformats.org/officeDocument/2006/relationships/image" Target="../media/image112.wmf"/><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08.png"/><Relationship Id="rId11" Type="http://schemas.openxmlformats.org/officeDocument/2006/relationships/oleObject" Target="../embeddings/oleObject2.bin"/><Relationship Id="rId5" Type="http://schemas.openxmlformats.org/officeDocument/2006/relationships/image" Target="../media/image107.png"/><Relationship Id="rId10" Type="http://schemas.openxmlformats.org/officeDocument/2006/relationships/image" Target="../media/image111.jpeg"/><Relationship Id="rId4" Type="http://schemas.openxmlformats.org/officeDocument/2006/relationships/image" Target="../media/image106.png"/><Relationship Id="rId9" Type="http://schemas.openxmlformats.org/officeDocument/2006/relationships/image" Target="../media/image110.jpeg"/></Relationships>
</file>

<file path=ppt/slides/_rels/slide9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1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100</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101</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102</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103</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104</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105</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35422517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110</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a:t>
            </a:r>
            <a:r>
              <a:rPr lang="en-US" altLang="en-US" sz="2200"/>
              <a:t>, events (User Day):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111</a:t>
            </a:fld>
            <a:endParaRPr lang="en-US" dirty="0"/>
          </a:p>
        </p:txBody>
      </p:sp>
    </p:spTree>
    <p:extLst>
      <p:ext uri="{BB962C8B-B14F-4D97-AF65-F5344CB8AC3E}">
        <p14:creationId xmlns:p14="http://schemas.microsoft.com/office/powerpoint/2010/main" val="13009178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033552203"/>
              </p:ext>
            </p:extLst>
          </p:nvPr>
        </p:nvGraphicFramePr>
        <p:xfrm>
          <a:off x="1127448" y="908720"/>
          <a:ext cx="10081121" cy="3898067"/>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4">
                  <a:extLst>
                    <a:ext uri="{9D8B030D-6E8A-4147-A177-3AD203B41FA5}">
                      <a16:colId xmlns:a16="http://schemas.microsoft.com/office/drawing/2014/main" val="44479686"/>
                    </a:ext>
                  </a:extLst>
                </a:gridCol>
                <a:gridCol w="1127916">
                  <a:extLst>
                    <a:ext uri="{9D8B030D-6E8A-4147-A177-3AD203B41FA5}">
                      <a16:colId xmlns:a16="http://schemas.microsoft.com/office/drawing/2014/main" val="2291407436"/>
                    </a:ext>
                  </a:extLst>
                </a:gridCol>
                <a:gridCol w="1597735">
                  <a:extLst>
                    <a:ext uri="{9D8B030D-6E8A-4147-A177-3AD203B41FA5}">
                      <a16:colId xmlns:a16="http://schemas.microsoft.com/office/drawing/2014/main" val="4190090989"/>
                    </a:ext>
                  </a:extLst>
                </a:gridCol>
                <a:gridCol w="1654324">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1127448" y="5005393"/>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400054"/>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35924501"/>
              </p:ext>
            </p:extLst>
          </p:nvPr>
        </p:nvGraphicFramePr>
        <p:xfrm>
          <a:off x="1127449"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1127449"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23</a:t>
            </a:fld>
            <a:endParaRPr lang="en-US"/>
          </a:p>
        </p:txBody>
      </p:sp>
    </p:spTree>
    <p:extLst>
      <p:ext uri="{BB962C8B-B14F-4D97-AF65-F5344CB8AC3E}">
        <p14:creationId xmlns:p14="http://schemas.microsoft.com/office/powerpoint/2010/main" val="317485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3985557"/>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41</a:t>
            </a:fld>
            <a:endParaRPr lang="en-US"/>
          </a:p>
        </p:txBody>
      </p:sp>
    </p:spTree>
    <p:extLst>
      <p:ext uri="{BB962C8B-B14F-4D97-AF65-F5344CB8AC3E}">
        <p14:creationId xmlns:p14="http://schemas.microsoft.com/office/powerpoint/2010/main" val="4211320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MFA or 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42</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43</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45</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46</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47</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48</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49</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56</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JupyterLab</a:t>
            </a:r>
            <a:r>
              <a:rPr lang="en-US" dirty="0"/>
              <a:t>, </a:t>
            </a:r>
            <a:r>
              <a:rPr lang="en-US" dirty="0" err="1"/>
              <a:t>Rstudio</a:t>
            </a:r>
            <a:r>
              <a:rPr lang="en-US" dirty="0"/>
              <a:t>, MATLAB, </a:t>
            </a:r>
            <a:r>
              <a:rPr lang="en-US" dirty="0" err="1"/>
              <a:t>ParaView</a:t>
            </a:r>
            <a:r>
              <a:rPr lang="en-US" dirty="0"/>
              <a:t>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57</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3888432" cy="996326"/>
            <a:chOff x="1271464" y="5047766"/>
            <a:chExt cx="3888432"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271464" y="5425438"/>
              <a:ext cx="3816424"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Please close your interactive sessions, when you don’t actively use it!</a:t>
              </a:r>
              <a:endParaRPr lang="nl-BE" sz="1400"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77759"/>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67</a:t>
            </a:fld>
            <a:endParaRPr lang="en-US"/>
          </a:p>
        </p:txBody>
      </p:sp>
    </p:spTree>
    <p:extLst>
      <p:ext uri="{BB962C8B-B14F-4D97-AF65-F5344CB8AC3E}">
        <p14:creationId xmlns:p14="http://schemas.microsoft.com/office/powerpoint/2010/main" val="164899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68</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70</a:t>
            </a:fld>
            <a:endParaRPr lang="en-US"/>
          </a:p>
        </p:txBody>
      </p:sp>
    </p:spTree>
    <p:extLst>
      <p:ext uri="{BB962C8B-B14F-4D97-AF65-F5344CB8AC3E}">
        <p14:creationId xmlns:p14="http://schemas.microsoft.com/office/powerpoint/2010/main" val="35273512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71</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76</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40024"/>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77</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78</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7733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78</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79</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81</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84</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86</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GPU (=7 GPU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1087459622"/>
              </p:ext>
            </p:extLst>
          </p:nvPr>
        </p:nvGraphicFramePr>
        <p:xfrm>
          <a:off x="620704" y="2996952"/>
          <a:ext cx="10659872" cy="1981200"/>
        </p:xfrm>
        <a:graphic>
          <a:graphicData uri="http://schemas.openxmlformats.org/drawingml/2006/table">
            <a:tbl>
              <a:tblPr firstRow="1" bandRow="1">
                <a:tableStyleId>{5C22544A-7EE6-4342-B048-85BDC9FD1C3A}</a:tableStyleId>
              </a:tblPr>
              <a:tblGrid>
                <a:gridCol w="1695175">
                  <a:extLst>
                    <a:ext uri="{9D8B030D-6E8A-4147-A177-3AD203B41FA5}">
                      <a16:colId xmlns:a16="http://schemas.microsoft.com/office/drawing/2014/main" val="2424890197"/>
                    </a:ext>
                  </a:extLst>
                </a:gridCol>
                <a:gridCol w="3269203">
                  <a:extLst>
                    <a:ext uri="{9D8B030D-6E8A-4147-A177-3AD203B41FA5}">
                      <a16:colId xmlns:a16="http://schemas.microsoft.com/office/drawing/2014/main" val="2380934881"/>
                    </a:ext>
                  </a:extLst>
                </a:gridCol>
                <a:gridCol w="5695494">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2x </a:t>
                      </a:r>
                      <a:r>
                        <a:rPr lang="en-US" sz="2000" dirty="0" err="1"/>
                        <a:t>Cascadelake</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1x Skylake node (4x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4x </a:t>
                      </a:r>
                      <a:r>
                        <a:rPr lang="en-US" sz="2000" dirty="0" err="1"/>
                        <a:t>Icelake</a:t>
                      </a:r>
                      <a:r>
                        <a:rPr lang="en-US" sz="2000" dirty="0"/>
                        <a:t> (1x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1x </a:t>
                      </a:r>
                      <a:r>
                        <a:rPr lang="en-US" sz="2000" dirty="0" err="1"/>
                        <a:t>Icelake</a:t>
                      </a:r>
                      <a:r>
                        <a:rPr lang="en-US" sz="2000" dirty="0"/>
                        <a:t> (4x A100 GPUs)</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90</a:t>
            </a:fld>
            <a:endParaRPr lang="en-US"/>
          </a:p>
        </p:txBody>
      </p:sp>
    </p:spTree>
    <p:extLst>
      <p:ext uri="{BB962C8B-B14F-4D97-AF65-F5344CB8AC3E}">
        <p14:creationId xmlns:p14="http://schemas.microsoft.com/office/powerpoint/2010/main" val="3627906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94</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95</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96</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97</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98</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2.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4.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5.xml><?xml version="1.0" encoding="utf-8"?>
<ds:datastoreItem xmlns:ds="http://schemas.openxmlformats.org/officeDocument/2006/customXml" ds:itemID="{8B7C5771-2E3B-4E9C-8DA9-F557198FE9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9754</Words>
  <Application>Microsoft Office PowerPoint</Application>
  <PresentationFormat>Widescreen</PresentationFormat>
  <Paragraphs>1633</Paragraphs>
  <Slides>112</Slides>
  <Notes>45</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112</vt:i4>
      </vt:variant>
    </vt:vector>
  </HeadingPairs>
  <TitlesOfParts>
    <vt:vector size="134" baseType="lpstr">
      <vt:lpstr>新細明體</vt: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Roboto</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1546</cp:revision>
  <dcterms:created xsi:type="dcterms:W3CDTF">2012-07-10T07:57:57Z</dcterms:created>
  <dcterms:modified xsi:type="dcterms:W3CDTF">2025-06-13T09:41:03Z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